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vtt" ContentType="text/vt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1" r:id="rId3"/>
    <p:sldId id="279" r:id="rId4"/>
    <p:sldId id="281" r:id="rId5"/>
    <p:sldId id="280" r:id="rId6"/>
    <p:sldId id="257" r:id="rId7"/>
    <p:sldId id="275" r:id="rId8"/>
    <p:sldId id="276" r:id="rId9"/>
    <p:sldId id="282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amy" id="{E75E278A-FF0E-49A4-B170-79828D63BBAD}">
          <p14:sldIdLst>
            <p14:sldId id="256"/>
          </p14:sldIdLst>
        </p14:section>
        <p14:section name="Projektowanie, Płynna zmiana, adnotacje, współpraca, funkcja Powiedz mi" id="{B9B51309-D148-4332-87C2-07BE32FBCA3B}">
          <p14:sldIdLst>
            <p14:sldId id="271"/>
            <p14:sldId id="279"/>
            <p14:sldId id="281"/>
            <p14:sldId id="280"/>
            <p14:sldId id="257"/>
            <p14:sldId id="275"/>
            <p14:sldId id="276"/>
          </p14:sldIdLst>
        </p14:section>
        <p14:section name="Dowiedz się więcej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45"/>
    <a:srgbClr val="AAC21C"/>
    <a:srgbClr val="D24726"/>
    <a:srgbClr val="404040"/>
    <a:srgbClr val="DD462F"/>
    <a:srgbClr val="F8CFB6"/>
    <a:srgbClr val="F8CAB6"/>
    <a:srgbClr val="923922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241" autoAdjust="0"/>
  </p:normalViewPr>
  <p:slideViewPr>
    <p:cSldViewPr snapToGrid="0">
      <p:cViewPr varScale="1">
        <p:scale>
          <a:sx n="95" d="100"/>
          <a:sy n="95" d="100"/>
        </p:scale>
        <p:origin x="84" y="8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7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2012E8-F613-4F7C-BB02-B1E010FFBCAA}" type="datetime1">
              <a:rPr lang="pl-PL" smtClean="0"/>
              <a:t>22.04.2025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BCF28-408B-4B10-BB78-E6815C1B7D3A}" type="datetime1">
              <a:rPr lang="pl-PL" noProof="0" smtClean="0"/>
              <a:t>22.04.2025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61EA0F-A667-4B49-8422-0062BC55E24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93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88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76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652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423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34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530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l-PL" sz="1800" noProof="0"/>
          </a:p>
        </p:txBody>
      </p:sp>
      <p:cxnSp>
        <p:nvCxnSpPr>
          <p:cNvPr id="12" name="Łącznik prosty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ytuł 3"/>
          <p:cNvSpPr>
            <a:spLocks noGrp="1"/>
          </p:cNvSpPr>
          <p:nvPr>
            <p:ph type="title" hasCustomPrompt="1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sz="quarter" idx="10" hasCustomPrompt="1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Kliknij, aby edytować style wzorców tekstu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Drugi poziom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Trzeci poziom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Czwarty poziom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Piąty poziom</a:t>
            </a:r>
          </a:p>
        </p:txBody>
      </p:sp>
      <p:sp>
        <p:nvSpPr>
          <p:cNvPr id="6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95A46F0-8C4E-4435-ADA6-15E70DBB933D}" type="datetime1">
              <a:rPr lang="pl-PL" noProof="0" smtClean="0"/>
              <a:t>22.04.2025</a:t>
            </a:fld>
            <a:endParaRPr lang="pl-PL" noProof="0"/>
          </a:p>
        </p:txBody>
      </p:sp>
      <p:sp>
        <p:nvSpPr>
          <p:cNvPr id="7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8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10" name="Prostokąt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sz="1800" noProof="0"/>
          </a:p>
        </p:txBody>
      </p:sp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7" name="Zawartość — symbol zastępczy 6"/>
          <p:cNvSpPr>
            <a:spLocks noGrp="1"/>
          </p:cNvSpPr>
          <p:nvPr>
            <p:ph sz="quarter" idx="13" hasCustomPrompt="1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Kliknij, aby edytować style wzorców tekstu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Drugi poziom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Trzeci poziom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Czwarty poziom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l-PL" sz="1800" noProof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8FF55AA-DEC2-469D-951B-D9D6F6BBDDB6}" type="datetime1">
              <a:rPr lang="pl-PL" noProof="0" smtClean="0"/>
              <a:t>22.04.2025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microsoft.com/office/2017/04/relationships/track" Target="../media/track1.vtt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go.microsoft.com/fwlink/?LinkId=6233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D870458E-59DD-487F-AC12-6D3B01A093A0}"/>
              </a:ext>
            </a:extLst>
          </p:cNvPr>
          <p:cNvSpPr/>
          <p:nvPr/>
        </p:nvSpPr>
        <p:spPr>
          <a:xfrm>
            <a:off x="3826042" y="2931696"/>
            <a:ext cx="4217813" cy="1612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F6B7AF8-8B7A-4D49-AE3D-DBC45B5E4064}"/>
              </a:ext>
            </a:extLst>
          </p:cNvPr>
          <p:cNvSpPr/>
          <p:nvPr/>
        </p:nvSpPr>
        <p:spPr>
          <a:xfrm>
            <a:off x="6176211" y="3216443"/>
            <a:ext cx="1596189" cy="104273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Tabelka definiowania wiązek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B4955662-6DC0-46A0-9133-328666AA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87" y="201898"/>
            <a:ext cx="6876288" cy="640080"/>
          </a:xfrm>
        </p:spPr>
        <p:txBody>
          <a:bodyPr/>
          <a:lstStyle/>
          <a:p>
            <a:r>
              <a:rPr lang="pl-PL" dirty="0"/>
              <a:t>Moduły systemu ALFARD</a:t>
            </a: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4769279F-59A7-4958-AF38-CF358FDC7DE8}"/>
              </a:ext>
            </a:extLst>
          </p:cNvPr>
          <p:cNvSpPr/>
          <p:nvPr/>
        </p:nvSpPr>
        <p:spPr>
          <a:xfrm>
            <a:off x="4122820" y="3204413"/>
            <a:ext cx="1632286" cy="113498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Graficzna prezentacja wiązek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A407FEA-A2B3-47C9-B92D-27D256D2F810}"/>
              </a:ext>
            </a:extLst>
          </p:cNvPr>
          <p:cNvSpPr/>
          <p:nvPr/>
        </p:nvSpPr>
        <p:spPr>
          <a:xfrm>
            <a:off x="3973801" y="2618875"/>
            <a:ext cx="3922294" cy="312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Program ALFARD</a:t>
            </a:r>
          </a:p>
        </p:txBody>
      </p:sp>
      <p:sp>
        <p:nvSpPr>
          <p:cNvPr id="12" name="Schemat blokowy: dysk magnetyczny 11">
            <a:extLst>
              <a:ext uri="{FF2B5EF4-FFF2-40B4-BE49-F238E27FC236}">
                <a16:creationId xmlns:a16="http://schemas.microsoft.com/office/drawing/2014/main" id="{9BE0D4BA-69E8-4A55-BD66-09199B114037}"/>
              </a:ext>
            </a:extLst>
          </p:cNvPr>
          <p:cNvSpPr/>
          <p:nvPr/>
        </p:nvSpPr>
        <p:spPr>
          <a:xfrm>
            <a:off x="4122820" y="915683"/>
            <a:ext cx="1556085" cy="1177812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BAZA obrysów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20DCE36E-8EDC-49A3-9AAE-2694946484AD}"/>
              </a:ext>
            </a:extLst>
          </p:cNvPr>
          <p:cNvSpPr/>
          <p:nvPr/>
        </p:nvSpPr>
        <p:spPr>
          <a:xfrm>
            <a:off x="2049378" y="1047389"/>
            <a:ext cx="1267327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digitizer</a:t>
            </a:r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75E3228-CE2C-4AC4-A935-32B3419EA7D7}"/>
              </a:ext>
            </a:extLst>
          </p:cNvPr>
          <p:cNvCxnSpPr/>
          <p:nvPr/>
        </p:nvCxnSpPr>
        <p:spPr>
          <a:xfrm>
            <a:off x="3352800" y="1504589"/>
            <a:ext cx="697831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trzałka: w dół 15">
            <a:extLst>
              <a:ext uri="{FF2B5EF4-FFF2-40B4-BE49-F238E27FC236}">
                <a16:creationId xmlns:a16="http://schemas.microsoft.com/office/drawing/2014/main" id="{55928604-0721-4842-884E-1BCB0A425F7E}"/>
              </a:ext>
            </a:extLst>
          </p:cNvPr>
          <p:cNvSpPr/>
          <p:nvPr/>
        </p:nvSpPr>
        <p:spPr>
          <a:xfrm>
            <a:off x="4416230" y="2175223"/>
            <a:ext cx="484632" cy="40506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C0B26279-45B6-4A66-8419-3F7D04038C93}"/>
              </a:ext>
            </a:extLst>
          </p:cNvPr>
          <p:cNvCxnSpPr/>
          <p:nvPr/>
        </p:nvCxnSpPr>
        <p:spPr>
          <a:xfrm flipV="1">
            <a:off x="5181600" y="2167200"/>
            <a:ext cx="0" cy="34338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33B62556-4498-44DE-B04E-B28F8F7D2B7B}"/>
              </a:ext>
            </a:extLst>
          </p:cNvPr>
          <p:cNvSpPr/>
          <p:nvPr/>
        </p:nvSpPr>
        <p:spPr>
          <a:xfrm>
            <a:off x="6633410" y="1041863"/>
            <a:ext cx="1499937" cy="9144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tomograf</a:t>
            </a:r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7A2D10DA-3782-4712-945D-B2635733EEB6}"/>
              </a:ext>
            </a:extLst>
          </p:cNvPr>
          <p:cNvSpPr/>
          <p:nvPr/>
        </p:nvSpPr>
        <p:spPr>
          <a:xfrm flipH="1">
            <a:off x="5855368" y="1332779"/>
            <a:ext cx="601579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AAC2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Prostokąt: ze skosem 20">
            <a:extLst>
              <a:ext uri="{FF2B5EF4-FFF2-40B4-BE49-F238E27FC236}">
                <a16:creationId xmlns:a16="http://schemas.microsoft.com/office/drawing/2014/main" id="{C1331309-AC30-4C0C-9217-FFC5EFEE7B48}"/>
              </a:ext>
            </a:extLst>
          </p:cNvPr>
          <p:cNvSpPr/>
          <p:nvPr/>
        </p:nvSpPr>
        <p:spPr>
          <a:xfrm>
            <a:off x="9176084" y="643200"/>
            <a:ext cx="1411706" cy="113562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Fantom wodny</a:t>
            </a:r>
          </a:p>
        </p:txBody>
      </p:sp>
      <p:sp>
        <p:nvSpPr>
          <p:cNvPr id="22" name="Owal 21">
            <a:extLst>
              <a:ext uri="{FF2B5EF4-FFF2-40B4-BE49-F238E27FC236}">
                <a16:creationId xmlns:a16="http://schemas.microsoft.com/office/drawing/2014/main" id="{1575C19B-C55B-422D-BA09-38593120260A}"/>
              </a:ext>
            </a:extLst>
          </p:cNvPr>
          <p:cNvSpPr/>
          <p:nvPr/>
        </p:nvSpPr>
        <p:spPr>
          <a:xfrm>
            <a:off x="9176084" y="2618875"/>
            <a:ext cx="1572126" cy="1419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Edycja pomiarów</a:t>
            </a:r>
          </a:p>
        </p:txBody>
      </p:sp>
      <p:sp>
        <p:nvSpPr>
          <p:cNvPr id="23" name="Strzałka: w dół 22">
            <a:extLst>
              <a:ext uri="{FF2B5EF4-FFF2-40B4-BE49-F238E27FC236}">
                <a16:creationId xmlns:a16="http://schemas.microsoft.com/office/drawing/2014/main" id="{F0BABFC7-FC86-4CE9-BCEC-4ED1D856025E}"/>
              </a:ext>
            </a:extLst>
          </p:cNvPr>
          <p:cNvSpPr/>
          <p:nvPr/>
        </p:nvSpPr>
        <p:spPr>
          <a:xfrm>
            <a:off x="9681411" y="1817411"/>
            <a:ext cx="484632" cy="762876"/>
          </a:xfrm>
          <a:prstGeom prst="downArrow">
            <a:avLst/>
          </a:prstGeom>
          <a:solidFill>
            <a:srgbClr val="FF9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9044AA7C-84A5-4E1C-B3ED-51B0003EE292}"/>
              </a:ext>
            </a:extLst>
          </p:cNvPr>
          <p:cNvSpPr/>
          <p:nvPr/>
        </p:nvSpPr>
        <p:spPr>
          <a:xfrm flipH="1">
            <a:off x="8133347" y="3186684"/>
            <a:ext cx="919041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Trapez 24">
            <a:extLst>
              <a:ext uri="{FF2B5EF4-FFF2-40B4-BE49-F238E27FC236}">
                <a16:creationId xmlns:a16="http://schemas.microsoft.com/office/drawing/2014/main" id="{BAAC2888-C62C-43E8-A880-06902622FDF4}"/>
              </a:ext>
            </a:extLst>
          </p:cNvPr>
          <p:cNvSpPr/>
          <p:nvPr/>
        </p:nvSpPr>
        <p:spPr>
          <a:xfrm>
            <a:off x="3973801" y="5193062"/>
            <a:ext cx="1496557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obliczenia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E51A15E8-E338-43A1-8C0A-579BA3AE4119}"/>
              </a:ext>
            </a:extLst>
          </p:cNvPr>
          <p:cNvSpPr/>
          <p:nvPr/>
        </p:nvSpPr>
        <p:spPr>
          <a:xfrm>
            <a:off x="6156157" y="5289415"/>
            <a:ext cx="1867644" cy="10534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Prezentacja wyników</a:t>
            </a:r>
          </a:p>
        </p:txBody>
      </p:sp>
      <p:sp>
        <p:nvSpPr>
          <p:cNvPr id="27" name="Kształt litery L 26">
            <a:extLst>
              <a:ext uri="{FF2B5EF4-FFF2-40B4-BE49-F238E27FC236}">
                <a16:creationId xmlns:a16="http://schemas.microsoft.com/office/drawing/2014/main" id="{24D76511-CFCD-40D3-BE1E-A320C8FBF4DA}"/>
              </a:ext>
            </a:extLst>
          </p:cNvPr>
          <p:cNvSpPr/>
          <p:nvPr/>
        </p:nvSpPr>
        <p:spPr>
          <a:xfrm rot="10800000">
            <a:off x="9318132" y="4556600"/>
            <a:ext cx="1695822" cy="125953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35ECC217-DCDB-4F93-8ECC-261B457DF5F9}"/>
              </a:ext>
            </a:extLst>
          </p:cNvPr>
          <p:cNvSpPr/>
          <p:nvPr/>
        </p:nvSpPr>
        <p:spPr>
          <a:xfrm>
            <a:off x="8688326" y="5801138"/>
            <a:ext cx="2371713" cy="484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Aparat terapeutyczny</a:t>
            </a:r>
          </a:p>
        </p:txBody>
      </p:sp>
      <p:sp>
        <p:nvSpPr>
          <p:cNvPr id="29" name="Strzałka: w dół 28">
            <a:extLst>
              <a:ext uri="{FF2B5EF4-FFF2-40B4-BE49-F238E27FC236}">
                <a16:creationId xmlns:a16="http://schemas.microsoft.com/office/drawing/2014/main" id="{889DF70F-0A15-4598-802E-CE53B04D1D59}"/>
              </a:ext>
            </a:extLst>
          </p:cNvPr>
          <p:cNvSpPr/>
          <p:nvPr/>
        </p:nvSpPr>
        <p:spPr>
          <a:xfrm>
            <a:off x="4479763" y="4598994"/>
            <a:ext cx="484632" cy="5155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prawo 29">
            <a:extLst>
              <a:ext uri="{FF2B5EF4-FFF2-40B4-BE49-F238E27FC236}">
                <a16:creationId xmlns:a16="http://schemas.microsoft.com/office/drawing/2014/main" id="{B2D5B473-881E-4731-B785-4973A4F37EA7}"/>
              </a:ext>
            </a:extLst>
          </p:cNvPr>
          <p:cNvSpPr/>
          <p:nvPr/>
        </p:nvSpPr>
        <p:spPr>
          <a:xfrm>
            <a:off x="5445744" y="5531390"/>
            <a:ext cx="650256" cy="484632"/>
          </a:xfrm>
          <a:prstGeom prst="rightArrow">
            <a:avLst/>
          </a:prstGeom>
          <a:solidFill>
            <a:srgbClr val="FF9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prawo 30">
            <a:extLst>
              <a:ext uri="{FF2B5EF4-FFF2-40B4-BE49-F238E27FC236}">
                <a16:creationId xmlns:a16="http://schemas.microsoft.com/office/drawing/2014/main" id="{81BD62E3-D123-40C8-BBA5-7421BAFC96EB}"/>
              </a:ext>
            </a:extLst>
          </p:cNvPr>
          <p:cNvSpPr/>
          <p:nvPr/>
        </p:nvSpPr>
        <p:spPr>
          <a:xfrm>
            <a:off x="8164403" y="5193062"/>
            <a:ext cx="978408" cy="484632"/>
          </a:xfrm>
          <a:prstGeom prst="rightArrow">
            <a:avLst/>
          </a:prstGeom>
          <a:solidFill>
            <a:srgbClr val="FF9B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Projektant ułatwia realizację pomysłów</a:t>
            </a:r>
          </a:p>
        </p:txBody>
      </p:sp>
      <p:sp>
        <p:nvSpPr>
          <p:cNvPr id="38" name="Zawartość — symbol zastępczy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Na podstawie zawartości slajdów Projektant programu PowerPoint sugeruje profesjonalne projekty pasujące do danej prezentacji. </a:t>
            </a:r>
          </a:p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Projektant jest funkcją dostępną tylko w subskrypcji.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Jeśli masz subskrypcję usługi Office 365, na następnym slajdzie będzie widać, jak to działa w nowej prezentacji.</a:t>
            </a:r>
            <a:endParaRPr lang="pl-PL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Obraz 4" descr="Okienko Pomysły dotyczące projektu przedstawiające różne opcje"/>
          <p:cNvPicPr>
            <a:picLocks noChangeAspect="1"/>
          </p:cNvPicPr>
          <p:nvPr/>
        </p:nvPicPr>
        <p:blipFill rotWithShape="1">
          <a:blip r:embed="rId3"/>
          <a:srcRect l="22146" r="241"/>
          <a:stretch/>
        </p:blipFill>
        <p:spPr>
          <a:xfrm>
            <a:off x="5033236" y="1385113"/>
            <a:ext cx="6617154" cy="457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Jak korzystać z Projektanta programu PowerPoint</a:t>
            </a:r>
          </a:p>
        </p:txBody>
      </p:sp>
      <p:sp>
        <p:nvSpPr>
          <p:cNvPr id="25" name="Zawartość — symbol zastępczy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Jak to działa:</a:t>
            </a:r>
          </a:p>
        </p:txBody>
      </p:sp>
      <p:grpSp>
        <p:nvGrpSpPr>
          <p:cNvPr id="18" name="Grupa 17" descr="Mały okrąg z numerem 1 wskazujący krok 1."/>
          <p:cNvGrpSpPr/>
          <p:nvPr/>
        </p:nvGrpSpPr>
        <p:grpSpPr bwMode="blackWhite">
          <a:xfrm>
            <a:off x="531552" y="1917997"/>
            <a:ext cx="558179" cy="409838"/>
            <a:chOff x="6953426" y="711274"/>
            <a:chExt cx="558179" cy="409838"/>
          </a:xfrm>
        </p:grpSpPr>
        <p:sp>
          <p:nvSpPr>
            <p:cNvPr id="19" name="Owal 18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0" name="Pole tekstowe 19" descr="Num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1" name="Zawartość — symbol zastępczy 17"/>
          <p:cNvSpPr txBox="1">
            <a:spLocks/>
          </p:cNvSpPr>
          <p:nvPr/>
        </p:nvSpPr>
        <p:spPr>
          <a:xfrm>
            <a:off x="1056513" y="1883541"/>
            <a:ext cx="4585731" cy="596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Nową prezentację zacznij od przejścia do pozycji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Plik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Nowy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Pusta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prezentacja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3" name="Grupa 32" descr="Mały okrąg z numerem 2 wskazujący krok 2."/>
          <p:cNvGrpSpPr/>
          <p:nvPr/>
        </p:nvGrpSpPr>
        <p:grpSpPr bwMode="blackWhite">
          <a:xfrm>
            <a:off x="531552" y="2804257"/>
            <a:ext cx="558179" cy="409838"/>
            <a:chOff x="6953426" y="711274"/>
            <a:chExt cx="558179" cy="409838"/>
          </a:xfrm>
        </p:grpSpPr>
        <p:sp>
          <p:nvSpPr>
            <p:cNvPr id="34" name="Owal 33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5" name="Pole tekstowe 34" descr="Num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36" name="Zawartość — symbol zastępczy 17"/>
          <p:cNvSpPr txBox="1">
            <a:spLocks/>
          </p:cNvSpPr>
          <p:nvPr/>
        </p:nvSpPr>
        <p:spPr>
          <a:xfrm>
            <a:off x="1056512" y="2769802"/>
            <a:ext cx="5344288" cy="139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pierwszym slajdzie dodaj obraz: Przejdź do pozycji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Wstawianie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Obraz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lub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Wstawianie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Obrazy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online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wybierz odpowiedni obraz.</a:t>
            </a:r>
            <a:b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</a:b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Wskazówka: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Dodając obraz, musisz być w trybie online.</a:t>
            </a:r>
          </a:p>
        </p:txBody>
      </p:sp>
      <p:grpSp>
        <p:nvGrpSpPr>
          <p:cNvPr id="22" name="Grupa 21" descr="Mały okrąg z numerem 3 wskazujący krok 3."/>
          <p:cNvGrpSpPr/>
          <p:nvPr/>
        </p:nvGrpSpPr>
        <p:grpSpPr bwMode="blackWhite">
          <a:xfrm>
            <a:off x="531552" y="4208299"/>
            <a:ext cx="558179" cy="409838"/>
            <a:chOff x="6953426" y="711274"/>
            <a:chExt cx="558179" cy="409838"/>
          </a:xfrm>
        </p:grpSpPr>
        <p:sp>
          <p:nvSpPr>
            <p:cNvPr id="24" name="Owal 23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0" name="Pole tekstowe 29" descr="Num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2" name="Zawartość — symbol zastępczy 17"/>
          <p:cNvSpPr txBox="1">
            <a:spLocks/>
          </p:cNvSpPr>
          <p:nvPr/>
        </p:nvSpPr>
        <p:spPr>
          <a:xfrm>
            <a:off x="1056513" y="4161812"/>
            <a:ext cx="5232320" cy="761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600"/>
              </a:spcAft>
              <a:buNone/>
              <a:defRPr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Gdy program PowerPoint poprosi o zgodę na uzyskanie pomysłów dotyczących projektów, wybierz pozycję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Rozpocznij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.</a:t>
            </a:r>
          </a:p>
        </p:txBody>
      </p:sp>
      <p:grpSp>
        <p:nvGrpSpPr>
          <p:cNvPr id="37" name="Grupa 36" descr="Mały okrąg z numerem 4 wskazujący krok 4."/>
          <p:cNvGrpSpPr/>
          <p:nvPr/>
        </p:nvGrpSpPr>
        <p:grpSpPr bwMode="blackWhite">
          <a:xfrm>
            <a:off x="531552" y="5137379"/>
            <a:ext cx="558179" cy="409838"/>
            <a:chOff x="6953426" y="711274"/>
            <a:chExt cx="558179" cy="409838"/>
          </a:xfrm>
        </p:grpSpPr>
        <p:sp>
          <p:nvSpPr>
            <p:cNvPr id="38" name="Owal 37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9" name="Pole tekstowe 38" descr="Numer 4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4</a:t>
              </a:r>
            </a:p>
          </p:txBody>
        </p:sp>
      </p:grpSp>
      <p:sp>
        <p:nvSpPr>
          <p:cNvPr id="40" name="Zawartość — symbol zastępczy 17"/>
          <p:cNvSpPr txBox="1">
            <a:spLocks/>
          </p:cNvSpPr>
          <p:nvPr/>
        </p:nvSpPr>
        <p:spPr>
          <a:xfrm>
            <a:off x="1056512" y="5177572"/>
            <a:ext cx="5232319" cy="563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spcAft>
                <a:spcPts val="2000"/>
              </a:spcAft>
              <a:buNone/>
              <a:defRPr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Wybierz preferowany projekt z okienka zadań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Pomysły dotyczące projektu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29" name="Obraz 28" descr="Karta Wstawianie z opcją wstawiania obrazu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7526" y="1455791"/>
            <a:ext cx="2740429" cy="1592728"/>
          </a:xfrm>
          <a:prstGeom prst="rect">
            <a:avLst/>
          </a:prstGeom>
        </p:spPr>
      </p:pic>
      <p:pic>
        <p:nvPicPr>
          <p:cNvPr id="23" name="Obraz 22" descr="Okno dialogowe Pomysły dotyczące projektu z monitem o zgodę użytkownika na uzyskanie pomysłów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693033" y="3067244"/>
            <a:ext cx="2900886" cy="350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Płynna zmiana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0" y="1431010"/>
            <a:ext cx="4309523" cy="47908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Płynna zmiana to efekt przejścia umożliwiający tworzenie płynnych animacji i przemieszczeń obiektów w prezentacji. Możesz wykonać animację za pomocą dwóch podobnych slajdów, a odbiorcy będą mieli wrażenie, że wszystko dzieje się na jednym slajdzie. 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pl-PL" sz="1200" b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Odtwórz</a:t>
            </a:r>
            <a: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klip wideo po prawej stronie, aby zobaczyć szybki przykład.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Płynna zmiana jest funkcją dostępną tylko w subskrypcji. Jeśli masz subskrypcję usługi Office 365, możesz wypróbować tę funkcję, korzystając z procedury na następnym slajdzie.</a:t>
            </a:r>
          </a:p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600"/>
              </a:spcAft>
              <a:buNone/>
            </a:pPr>
            <a:endParaRPr lang="pl-PL" sz="120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Klip wideo Płynna zmiana" descr="Klip wideo przedstawiający przykład funkcji Płynna zmiana; można go odtwarzać i wstrzymywać za pomocą skrótu klawiszowego Alt+P">
            <a:hlinkClick r:id="" action="ppaction://media"/>
            <a:extLst>
              <a:ext uri="{FF2B5EF4-FFF2-40B4-BE49-F238E27FC236}">
                <a16:creationId xmlns:a16="http://schemas.microsoft.com/office/drawing/2014/main" id="{9F029C1A-F15A-44BF-996A-1F59B3110D78}"/>
              </a:ext>
            </a:extLst>
          </p:cNvPr>
          <p:cNvPicPr>
            <a:picLocks noGrp="1" noChangeAspect="1"/>
          </p:cNvPicPr>
          <p:nvPr>
            <p:ph sz="quarter" idx="10"/>
            <a:videoFile r:link="rId2"/>
            <p:extLst>
              <p:ext uri="{DAA4B4D4-6D71-4841-9C94-3DE7FCFB9230}">
                <p14:media xmlns:p14="http://schemas.microsoft.com/office/powerpoint/2010/main" r:embed="rId1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7D80394A-61EE-4513-90D2-E9A3DA581656}" label="caption" lang="" r:embed="rId5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18759" y="1540565"/>
            <a:ext cx="6110288" cy="3438525"/>
          </a:xfrm>
        </p:spPr>
      </p:pic>
    </p:spTree>
    <p:extLst>
      <p:ext uri="{BB962C8B-B14F-4D97-AF65-F5344CB8AC3E}">
        <p14:creationId xmlns:p14="http://schemas.microsoft.com/office/powerpoint/2010/main" val="95803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Konfigurowanie funkcji </a:t>
            </a:r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Płynna zmiana</a:t>
            </a:r>
          </a:p>
        </p:txBody>
      </p:sp>
      <p:sp>
        <p:nvSpPr>
          <p:cNvPr id="30" name="Zawartość — symbol zastępczy 17"/>
          <p:cNvSpPr txBox="1">
            <a:spLocks/>
          </p:cNvSpPr>
          <p:nvPr/>
        </p:nvSpPr>
        <p:spPr>
          <a:xfrm>
            <a:off x="541609" y="1455491"/>
            <a:ext cx="5110161" cy="471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/>
              <a:t>Wypróbuj to samodzielnie, korzystając z tych dwóch prostych „planet”:</a:t>
            </a:r>
          </a:p>
        </p:txBody>
      </p:sp>
      <p:grpSp>
        <p:nvGrpSpPr>
          <p:cNvPr id="13" name="Grupa 12" descr="Mały okrąg z numerem 1 wskazujący krok 1."/>
          <p:cNvGrpSpPr/>
          <p:nvPr/>
        </p:nvGrpSpPr>
        <p:grpSpPr bwMode="blackWhite">
          <a:xfrm>
            <a:off x="558723" y="1917997"/>
            <a:ext cx="558179" cy="409838"/>
            <a:chOff x="6953426" y="711274"/>
            <a:chExt cx="558179" cy="409838"/>
          </a:xfrm>
        </p:grpSpPr>
        <p:sp>
          <p:nvSpPr>
            <p:cNvPr id="14" name="Owal 13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15" name="Pole tekstowe 14" descr="Num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16" name="Zawartość — symbol zastępczy 17"/>
          <p:cNvSpPr txBox="1">
            <a:spLocks/>
          </p:cNvSpPr>
          <p:nvPr/>
        </p:nvSpPr>
        <p:spPr>
          <a:xfrm>
            <a:off x="1066040" y="1958189"/>
            <a:ext cx="2486328" cy="91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Duplikuj ten slajd: Kliknij prawym przyciskiem myszy miniaturę slajdu i wybierz polecenie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Duplikuj slajd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18" name="Grupa 17" descr="Mały okrąg z numerem 2 wskazujący krok 2."/>
          <p:cNvGrpSpPr/>
          <p:nvPr/>
        </p:nvGrpSpPr>
        <p:grpSpPr bwMode="blackWhite">
          <a:xfrm>
            <a:off x="558723" y="2896735"/>
            <a:ext cx="558179" cy="409838"/>
            <a:chOff x="6953426" y="711274"/>
            <a:chExt cx="558179" cy="409838"/>
          </a:xfrm>
        </p:grpSpPr>
        <p:sp>
          <p:nvSpPr>
            <p:cNvPr id="23" name="Owal 22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4" name="Pole tekstowe 23" descr="Num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5" name="Zawartość — symbol zastępczy 17"/>
          <p:cNvSpPr txBox="1">
            <a:spLocks/>
          </p:cNvSpPr>
          <p:nvPr/>
        </p:nvSpPr>
        <p:spPr>
          <a:xfrm>
            <a:off x="1066038" y="2936927"/>
            <a:ext cx="2651153" cy="1456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 drugim z tych dwóch identycznych slajdów zmień w jakiś sposób (np. przenosząc, zmieniając rozmiar lub kolor) kształty po prawej stronie, a następnie przejdź do pozycji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Przejścia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&gt;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Płynna zmiana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26" name="Grupa 25" descr="Mały okrąg z numerem 3 wskazujący krok 3."/>
          <p:cNvGrpSpPr/>
          <p:nvPr/>
        </p:nvGrpSpPr>
        <p:grpSpPr bwMode="blackWhite">
          <a:xfrm>
            <a:off x="557319" y="4597794"/>
            <a:ext cx="558179" cy="409838"/>
            <a:chOff x="6953426" y="711274"/>
            <a:chExt cx="558179" cy="409838"/>
          </a:xfrm>
        </p:grpSpPr>
        <p:sp>
          <p:nvSpPr>
            <p:cNvPr id="27" name="Owal 26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8" name="Pole tekstowe 27" descr="Num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29" name="Zawartość — symbol zastępczy 17"/>
          <p:cNvSpPr txBox="1">
            <a:spLocks/>
          </p:cNvSpPr>
          <p:nvPr/>
        </p:nvSpPr>
        <p:spPr>
          <a:xfrm>
            <a:off x="1076799" y="4614083"/>
            <a:ext cx="2760278" cy="1110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Wróć do pierwszego z dwóch slajdów i naciśnij przycisk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Pokaz slajdów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 następnie wybierz pozycję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Odtwórz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aby wyświetlić płynną zmianę okręgu!</a:t>
            </a:r>
          </a:p>
        </p:txBody>
      </p:sp>
      <p:sp>
        <p:nvSpPr>
          <p:cNvPr id="17" name="Zawartość — symbol zastępczy 17"/>
          <p:cNvSpPr txBox="1">
            <a:spLocks/>
          </p:cNvSpPr>
          <p:nvPr/>
        </p:nvSpPr>
        <p:spPr>
          <a:xfrm>
            <a:off x="628962" y="5832234"/>
            <a:ext cx="3449878" cy="692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Wskazówka: </a:t>
            </a:r>
            <a:r>
              <a:rPr lang="pl-PL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Opcje efektu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udostępniają jeszcze więcej opcji funkcji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Płynna zmiana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</p:txBody>
      </p:sp>
      <p:pic>
        <p:nvPicPr>
          <p:cNvPr id="2" name="Obraz 1" descr="Menu kontekstowe miniatury slajdu z wyświetloną opcją Duplikuj slajd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45391" y="1770487"/>
            <a:ext cx="1402147" cy="1803887"/>
          </a:xfrm>
          <a:prstGeom prst="rect">
            <a:avLst/>
          </a:prstGeom>
        </p:spPr>
      </p:pic>
      <p:pic>
        <p:nvPicPr>
          <p:cNvPr id="6" name="Obraz 5" descr="Karta Przejście przedstawiająca przejście Płynna zmiana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83896" y="3556974"/>
            <a:ext cx="2468760" cy="1021185"/>
          </a:xfrm>
          <a:prstGeom prst="rect">
            <a:avLst/>
          </a:prstGeom>
        </p:spPr>
      </p:pic>
      <p:pic>
        <p:nvPicPr>
          <p:cNvPr id="5" name="Obraz 4" descr="Przycisk Pokaz slajdów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37079" y="4659228"/>
            <a:ext cx="2134319" cy="887083"/>
          </a:xfrm>
          <a:prstGeom prst="rect">
            <a:avLst/>
          </a:prstGeom>
        </p:spPr>
      </p:pic>
      <p:cxnSp>
        <p:nvCxnSpPr>
          <p:cNvPr id="20" name="Łącznik prosty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96866" y="1472431"/>
            <a:ext cx="0" cy="4892634"/>
          </a:xfrm>
          <a:prstGeom prst="line">
            <a:avLst/>
          </a:prstGeom>
          <a:ln w="95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wal 9" descr="Duży niebieski okrąg z małym jasnoniebieskim okręgiem wewnątrz"/>
          <p:cNvSpPr/>
          <p:nvPr/>
        </p:nvSpPr>
        <p:spPr>
          <a:xfrm>
            <a:off x="7236525" y="1944862"/>
            <a:ext cx="3827244" cy="37432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wal 10" descr="Mały jasnoniebieski okrąg wewnątrz dużego ciemnoniebieskiego okręgu"/>
          <p:cNvSpPr/>
          <p:nvPr/>
        </p:nvSpPr>
        <p:spPr bwMode="ltGray">
          <a:xfrm>
            <a:off x="8086223" y="2796642"/>
            <a:ext cx="2148929" cy="210175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96833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Współpraca w czasie rzeczywistym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rtl="0">
              <a:lnSpc>
                <a:spcPts val="18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Jeśli udostępniasz swoją prezentację innym osobom, zobaczysz, jak pracują w tym samym czasie co Ty. </a:t>
            </a:r>
            <a:b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 sz="12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Jak to działa:</a:t>
            </a:r>
          </a:p>
        </p:txBody>
      </p:sp>
      <p:pic>
        <p:nvPicPr>
          <p:cNvPr id="11" name="Obraz 10" descr="Ikona udostępniania przedstawiająca liczbę osób pracujących nad prezentacją 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1984" y="2452005"/>
            <a:ext cx="3262550" cy="1421871"/>
          </a:xfrm>
          <a:prstGeom prst="rect">
            <a:avLst/>
          </a:prstGeom>
        </p:spPr>
      </p:pic>
      <p:grpSp>
        <p:nvGrpSpPr>
          <p:cNvPr id="33" name="Grupa 32" descr="Mały okrąg z numerem 1 wskazujący krok 1."/>
          <p:cNvGrpSpPr/>
          <p:nvPr/>
        </p:nvGrpSpPr>
        <p:grpSpPr bwMode="blackWhite">
          <a:xfrm>
            <a:off x="558723" y="4531632"/>
            <a:ext cx="558179" cy="409838"/>
            <a:chOff x="6953426" y="711274"/>
            <a:chExt cx="558179" cy="409838"/>
          </a:xfrm>
        </p:grpSpPr>
        <p:sp>
          <p:nvSpPr>
            <p:cNvPr id="34" name="Owal 33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5" name="Pole tekstowe 34" descr="Num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Zawartość — symbol zastępczy 17"/>
          <p:cNvSpPr txBox="1">
            <a:spLocks/>
          </p:cNvSpPr>
          <p:nvPr/>
        </p:nvSpPr>
        <p:spPr>
          <a:xfrm>
            <a:off x="1066039" y="4571824"/>
            <a:ext cx="2696774" cy="1511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Wybierz pozycję </a:t>
            </a:r>
            <a:r>
              <a:rPr lang="pl-PL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Udostępnij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na powyższej wstążce lub użyj skrótu klawiszowego </a:t>
            </a:r>
            <a:r>
              <a:rPr lang="pl-PL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Alt-ZS</a:t>
            </a:r>
            <a:r>
              <a:rPr lang="pl-PL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aby zaprosić innych do pracy z Tobą (w tym momencie możesz dokonać zapisu w chmurze).</a:t>
            </a:r>
          </a:p>
        </p:txBody>
      </p:sp>
      <p:pic>
        <p:nvPicPr>
          <p:cNvPr id="9" name="Obraz 8" descr="Znacznik pokazujący, kto pracuje nad slajdem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61352" y="2434307"/>
            <a:ext cx="3841692" cy="2512927"/>
          </a:xfrm>
          <a:prstGeom prst="rect">
            <a:avLst/>
          </a:prstGeom>
        </p:spPr>
      </p:pic>
      <p:grpSp>
        <p:nvGrpSpPr>
          <p:cNvPr id="36" name="Grupa 35" descr="Mały okrąg z numerem 2 wskazujący krok 2."/>
          <p:cNvGrpSpPr/>
          <p:nvPr/>
        </p:nvGrpSpPr>
        <p:grpSpPr bwMode="blackWhite">
          <a:xfrm>
            <a:off x="4249102" y="4531632"/>
            <a:ext cx="558179" cy="409838"/>
            <a:chOff x="6953426" y="711274"/>
            <a:chExt cx="558179" cy="409838"/>
          </a:xfrm>
        </p:grpSpPr>
        <p:sp>
          <p:nvSpPr>
            <p:cNvPr id="37" name="Owal 36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8" name="Pole tekstowe 37" descr="Num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Zawartość — symbol zastępczy 17"/>
          <p:cNvSpPr txBox="1">
            <a:spLocks/>
          </p:cNvSpPr>
          <p:nvPr/>
        </p:nvSpPr>
        <p:spPr>
          <a:xfrm>
            <a:off x="4747855" y="4571824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Jeśli inne osoby pracują nad prezentacją, znacznik pokazuje, kto zajmuje się którym slajdem...</a:t>
            </a:r>
          </a:p>
        </p:txBody>
      </p:sp>
      <p:pic>
        <p:nvPicPr>
          <p:cNvPr id="12" name="Obraz 11" descr="Znacznik przedstawiający edytowaną część slajdu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99419" y="2350394"/>
            <a:ext cx="3563782" cy="2305343"/>
          </a:xfrm>
          <a:prstGeom prst="rect">
            <a:avLst/>
          </a:prstGeom>
        </p:spPr>
      </p:pic>
      <p:grpSp>
        <p:nvGrpSpPr>
          <p:cNvPr id="39" name="Grupa 38" descr="Mały okrąg z numerem 3 wskazujący krok 3."/>
          <p:cNvGrpSpPr/>
          <p:nvPr/>
        </p:nvGrpSpPr>
        <p:grpSpPr bwMode="blackWhite">
          <a:xfrm>
            <a:off x="7930921" y="4531632"/>
            <a:ext cx="558179" cy="409838"/>
            <a:chOff x="6953426" y="711274"/>
            <a:chExt cx="558179" cy="409838"/>
          </a:xfrm>
        </p:grpSpPr>
        <p:sp>
          <p:nvSpPr>
            <p:cNvPr id="40" name="Owal 39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41" name="Pole tekstowe 40" descr="Num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Zawartość — symbol zastępczy 17"/>
          <p:cNvSpPr txBox="1">
            <a:spLocks/>
          </p:cNvSpPr>
          <p:nvPr/>
        </p:nvSpPr>
        <p:spPr>
          <a:xfrm>
            <a:off x="8429668" y="4571824"/>
            <a:ext cx="2658635" cy="69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…oraz edytowaną przez nich część slajdu.</a:t>
            </a: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Bardzo dobrze znasz funkcję Powiedz mi</a:t>
            </a:r>
          </a:p>
        </p:txBody>
      </p:sp>
      <p:sp>
        <p:nvSpPr>
          <p:cNvPr id="38" name="Zawartość — symbol zastępczy 17"/>
          <p:cNvSpPr txBox="1">
            <a:spLocks/>
          </p:cNvSpPr>
          <p:nvPr/>
        </p:nvSpPr>
        <p:spPr>
          <a:xfrm>
            <a:off x="541609" y="1296100"/>
            <a:ext cx="6325535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Pole Powiedz mi umożliwia znalezienie odpowiedniego polecenia, gdy go potrzebujesz, </a:t>
            </a:r>
            <a:b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dzięki czemu możesz zaoszczędzić czas i skupić się na pracy.</a:t>
            </a:r>
            <a:b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Wypróbuj:</a:t>
            </a:r>
          </a:p>
        </p:txBody>
      </p:sp>
      <p:grpSp>
        <p:nvGrpSpPr>
          <p:cNvPr id="4" name="Grupa 3" descr="Mały okrąg z numerem 1 wskazujący krok 1.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Owal 1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" name="Pole tekstowe 2" descr="Num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Zawartość — symbol zastępczy 17"/>
          <p:cNvSpPr txBox="1">
            <a:spLocks/>
          </p:cNvSpPr>
          <p:nvPr/>
        </p:nvSpPr>
        <p:spPr>
          <a:xfrm>
            <a:off x="1066039" y="2678694"/>
            <a:ext cx="392506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 rtl="0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Zaznacz pozycję </a:t>
            </a:r>
            <a:r>
              <a:rPr lang="pl-PL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Obraz robota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 prawej stronie.</a:t>
            </a:r>
          </a:p>
        </p:txBody>
      </p:sp>
      <p:grpSp>
        <p:nvGrpSpPr>
          <p:cNvPr id="19" name="Grupa 18" descr="Mały okrąg z numerem 2 wskazujący krok 2.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wal 19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21" name="Pole tekstowe 20" descr="Num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Zawartość — symbol zastępczy 17"/>
          <p:cNvSpPr txBox="1">
            <a:spLocks/>
          </p:cNvSpPr>
          <p:nvPr/>
        </p:nvSpPr>
        <p:spPr>
          <a:xfrm>
            <a:off x="1066039" y="3276985"/>
            <a:ext cx="2992537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 polu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Powiedz mi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wpisz wyraz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animacja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wybierz pozycję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Dodaj animację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31" name="Grupa 30" descr="Mały okrąg z numerem 3 wskazujący krok 3.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wal 31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3" name="Pole tekstowe 32" descr="Num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Zawartość — symbol zastępczy 17"/>
          <p:cNvSpPr txBox="1">
            <a:spLocks/>
          </p:cNvSpPr>
          <p:nvPr/>
        </p:nvSpPr>
        <p:spPr>
          <a:xfrm>
            <a:off x="1064636" y="4227497"/>
            <a:ext cx="1998604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 rtl="0"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Wybierz efekt animacji, na przykład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Powiększenie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 zobacz, co się stanie.</a:t>
            </a:r>
          </a:p>
        </p:txBody>
      </p:sp>
      <p:sp>
        <p:nvSpPr>
          <p:cNvPr id="25" name="Pole tekstowe 16" descr="Zaznacz mnie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0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pl-PL" sz="1200" b="1" kern="1000" spc="10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ZAZNACZ MNIE</a:t>
            </a:r>
            <a:endParaRPr lang="pl-PL" sz="1200" b="1" kern="140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" name="Obraz 4" descr="Pole Powiedz mi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35274" y="3334745"/>
            <a:ext cx="2106152" cy="220832"/>
          </a:xfrm>
          <a:prstGeom prst="rect">
            <a:avLst/>
          </a:prstGeom>
        </p:spPr>
      </p:pic>
      <p:pic>
        <p:nvPicPr>
          <p:cNvPr id="7" name="Obraz 6" descr="Karta Animacja z opcją powiększenia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24250" y="4004528"/>
            <a:ext cx="4474075" cy="2405416"/>
          </a:xfrm>
          <a:prstGeom prst="rect">
            <a:avLst/>
          </a:prstGeom>
        </p:spPr>
      </p:pic>
      <p:pic>
        <p:nvPicPr>
          <p:cNvPr id="24" name="Obraz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Obraz 22" descr="Robo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Wyszukiwanie bez opuszczania slajdów</a:t>
            </a:r>
          </a:p>
        </p:txBody>
      </p:sp>
      <p:sp>
        <p:nvSpPr>
          <p:cNvPr id="16" name="Zawartość — symbol zastępczy 17"/>
          <p:cNvSpPr txBox="1">
            <a:spLocks/>
          </p:cNvSpPr>
          <p:nvPr/>
        </p:nvSpPr>
        <p:spPr>
          <a:xfrm>
            <a:off x="541609" y="1296100"/>
            <a:ext cx="1019306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Aft>
                <a:spcPts val="2000"/>
              </a:spcAft>
              <a:buNone/>
            </a:pP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Funkcja Inteligentne wyszukiwanie umożliwia wyszukiwanie różnych informacji bezpośrednio w programie PowerPoint.</a:t>
            </a:r>
            <a:b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Wypróbuj:</a:t>
            </a:r>
          </a:p>
        </p:txBody>
      </p:sp>
      <p:pic>
        <p:nvPicPr>
          <p:cNvPr id="18" name="Obraz 17" descr="Trzy obrazy z widoczną funkcją Inteligentne wyszukiwanie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4408" y="2145058"/>
            <a:ext cx="11129521" cy="3197087"/>
          </a:xfrm>
          <a:prstGeom prst="rect">
            <a:avLst/>
          </a:prstGeom>
        </p:spPr>
      </p:pic>
      <p:grpSp>
        <p:nvGrpSpPr>
          <p:cNvPr id="33" name="Grupa 32" descr="Mały okrąg z numerem 1 wskazujący krok 1."/>
          <p:cNvGrpSpPr/>
          <p:nvPr/>
        </p:nvGrpSpPr>
        <p:grpSpPr bwMode="blackWhite">
          <a:xfrm>
            <a:off x="558723" y="5100031"/>
            <a:ext cx="558179" cy="409838"/>
            <a:chOff x="6953426" y="711274"/>
            <a:chExt cx="558179" cy="409838"/>
          </a:xfrm>
        </p:grpSpPr>
        <p:sp>
          <p:nvSpPr>
            <p:cNvPr id="34" name="Owal 33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5" name="Pole tekstowe 34" descr="Num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Zawartość — symbol zastępczy 17"/>
          <p:cNvSpPr txBox="1">
            <a:spLocks/>
          </p:cNvSpPr>
          <p:nvPr/>
        </p:nvSpPr>
        <p:spPr>
          <a:xfrm>
            <a:off x="1066039" y="5140223"/>
            <a:ext cx="2877312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ts val="2000"/>
              </a:lnSpc>
              <a:spcAft>
                <a:spcPts val="2000"/>
              </a:spcAft>
              <a:buNone/>
            </a:pP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Kliknij prawym przyciskiem myszy wyraz </a:t>
            </a:r>
            <a:r>
              <a:rPr lang="pl-PL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 następującym wyrażeniu: </a:t>
            </a:r>
            <a:r>
              <a:rPr lang="pl-PL" sz="180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furniture</a:t>
            </a:r>
            <a:r>
              <a:rPr lang="pl-PL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(meble biurowe).</a:t>
            </a:r>
          </a:p>
        </p:txBody>
      </p:sp>
      <p:grpSp>
        <p:nvGrpSpPr>
          <p:cNvPr id="36" name="Grupa 35" descr="Mały okrąg z numerem 2 wskazujący krok 2."/>
          <p:cNvGrpSpPr/>
          <p:nvPr/>
        </p:nvGrpSpPr>
        <p:grpSpPr bwMode="blackWhite">
          <a:xfrm>
            <a:off x="4249102" y="5100031"/>
            <a:ext cx="558179" cy="409838"/>
            <a:chOff x="6953426" y="711274"/>
            <a:chExt cx="558179" cy="409838"/>
          </a:xfrm>
        </p:grpSpPr>
        <p:sp>
          <p:nvSpPr>
            <p:cNvPr id="37" name="Owal 36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38" name="Pole tekstowe 37" descr="Num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Zawartość — symbol zastępczy 17"/>
          <p:cNvSpPr txBox="1">
            <a:spLocks/>
          </p:cNvSpPr>
          <p:nvPr/>
        </p:nvSpPr>
        <p:spPr>
          <a:xfrm>
            <a:off x="4747856" y="5140223"/>
            <a:ext cx="3010258" cy="173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ts val="2000"/>
              </a:lnSpc>
              <a:spcAft>
                <a:spcPts val="2000"/>
              </a:spcAft>
              <a:buNone/>
            </a:pPr>
            <a:r>
              <a:rPr lang="pl-PL">
                <a:solidFill>
                  <a:schemeClr val="tx1"/>
                </a:solidFill>
                <a:cs typeface="Segoe UI Semibold" panose="020B0702040204020203" pitchFamily="34" charset="0"/>
              </a:rPr>
              <a:t>Kliknij pozycję </a:t>
            </a:r>
            <a:r>
              <a:rPr lang="pl-PL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Inteligentne wyszukiwanie</a:t>
            </a: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 i zwróć uwagę, że wyniki wyszukiwania są zgodne z kontekstem wyrażenia — nie odnoszą się do </a:t>
            </a:r>
            <a:r>
              <a:rPr lang="pl-PL" sz="1800">
                <a:latin typeface="Segoe UI" panose="020B0502040204020203" pitchFamily="34" charset="0"/>
                <a:cs typeface="Segoe UI" panose="020B0502040204020203" pitchFamily="34" charset="0"/>
              </a:rPr>
              <a:t>Aplikacje pakietu Microsoft Office</a:t>
            </a: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l-PL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upa 38" descr="Mały okrąg z numerem 3 wskazujący krok 3."/>
          <p:cNvGrpSpPr/>
          <p:nvPr/>
        </p:nvGrpSpPr>
        <p:grpSpPr bwMode="blackWhite">
          <a:xfrm>
            <a:off x="7930921" y="5100031"/>
            <a:ext cx="558179" cy="409838"/>
            <a:chOff x="6953426" y="711274"/>
            <a:chExt cx="558179" cy="409838"/>
          </a:xfrm>
        </p:grpSpPr>
        <p:sp>
          <p:nvSpPr>
            <p:cNvPr id="40" name="Owal 39" descr="Mały okrąg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/>
            </a:p>
          </p:txBody>
        </p:sp>
        <p:sp>
          <p:nvSpPr>
            <p:cNvPr id="41" name="Pole tekstowe 40" descr="Num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pl-PL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Zawartość — symbol zastępczy 17"/>
          <p:cNvSpPr txBox="1">
            <a:spLocks/>
          </p:cNvSpPr>
          <p:nvPr/>
        </p:nvSpPr>
        <p:spPr>
          <a:xfrm>
            <a:off x="8429668" y="5140222"/>
            <a:ext cx="3107336" cy="1584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rtl="0">
              <a:lnSpc>
                <a:spcPts val="2000"/>
              </a:lnSpc>
              <a:spcAft>
                <a:spcPts val="2000"/>
              </a:spcAft>
              <a:buNone/>
            </a:pP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A teraz w ramach eksperymentu możesz ponownie uruchomić funkcję Inteligentne wyszukiwanie, klikając prawym przyciskiem myszy wyraz </a:t>
            </a:r>
            <a:r>
              <a:rPr lang="pl-PL" i="1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pl-PL"/>
              <a:t> </a:t>
            </a:r>
            <a:r>
              <a:rPr lang="pl-PL">
                <a:latin typeface="Segoe UI" panose="020B0502040204020203" pitchFamily="34" charset="0"/>
                <a:cs typeface="Segoe UI" panose="020B0502040204020203" pitchFamily="34" charset="0"/>
              </a:rPr>
              <a:t>w kroku 2.</a:t>
            </a:r>
          </a:p>
          <a:p>
            <a:pPr marL="0" indent="0" rtl="0">
              <a:lnSpc>
                <a:spcPts val="2000"/>
              </a:lnSpc>
              <a:spcAft>
                <a:spcPts val="2000"/>
              </a:spcAft>
              <a:buNone/>
            </a:pPr>
            <a:endParaRPr lang="pl-PL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521207" y="1536192"/>
            <a:ext cx="10632567" cy="640080"/>
          </a:xfrm>
        </p:spPr>
        <p:txBody>
          <a:bodyPr rtlCol="0">
            <a:normAutofit/>
          </a:bodyPr>
          <a:lstStyle/>
          <a:p>
            <a:pPr rtl="0"/>
            <a:r>
              <a:rPr lang="pl-PL">
                <a:latin typeface="Segoe UI Light" panose="020B0502040204020203" pitchFamily="34" charset="0"/>
                <a:cs typeface="Segoe UI Light" panose="020B0502040204020203" pitchFamily="34" charset="0"/>
              </a:rPr>
              <a:t>Masz więcej pytań dotyczących programu PowerPoint?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 rtlCol="0">
            <a:normAutofit/>
          </a:bodyPr>
          <a:lstStyle/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pl-PL" sz="2000">
                <a:latin typeface="Segoe UI Light" panose="020B0502040204020203" pitchFamily="34" charset="0"/>
                <a:cs typeface="Segoe UI Light" panose="020B0502040204020203" pitchFamily="34" charset="0"/>
              </a:rPr>
              <a:t>Wybierz przycisk </a:t>
            </a:r>
            <a:r>
              <a:rPr lang="pl-PL" sz="200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Powiedz mi                  </a:t>
            </a:r>
            <a:r>
              <a:rPr lang="pl-PL" sz="2000">
                <a:latin typeface="Segoe UI Light" panose="020B0502040204020203" pitchFamily="34" charset="0"/>
                <a:cs typeface="Segoe UI Light" panose="020B0502040204020203" pitchFamily="34" charset="0"/>
              </a:rPr>
              <a:t>i wpisz odpowiedni tekst.</a:t>
            </a:r>
            <a:br>
              <a:rPr lang="pl-PL" sz="200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pl-PL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r>
              <a:rPr lang="pl-PL" sz="2000" u="sng">
                <a:latin typeface="Segoe UI Light" panose="020B0502040204020203" pitchFamily="34" charset="0"/>
                <a:cs typeface="Segoe UI Light" panose="020B0502040204020203" pitchFamily="34" charset="0"/>
                <a:hlinkClick r:id="rId3" tooltip="Odwiedź blog zespołu programu PowerPoint"/>
              </a:rPr>
              <a:t>Odwiedź blog zespołu programu PowerPoint</a:t>
            </a:r>
            <a:endParaRPr lang="pl-PL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pl-PL" sz="2000">
                <a:latin typeface="Segoe UI Light" panose="020B0502040204020203" pitchFamily="34" charset="0"/>
                <a:cs typeface="Segoe UI Light" panose="020B0502040204020203" pitchFamily="34" charset="0"/>
                <a:hlinkClick r:id="rId4" tooltip="Przejdź do bezpłatnego szkolenia dotyczącego programu PowerPoint"/>
              </a:rPr>
              <a:t>Przejdź do bezpłatnego szkolenia dotyczącego programu PowerPoint</a:t>
            </a:r>
            <a:endParaRPr lang="pl-PL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pl-PL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 rtl="0">
              <a:lnSpc>
                <a:spcPts val="3600"/>
              </a:lnSpc>
              <a:spcAft>
                <a:spcPts val="0"/>
              </a:spcAft>
              <a:buNone/>
            </a:pPr>
            <a:endParaRPr lang="pl-PL" sz="200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Obraz 1" descr="Przycisk Powiedz mi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793460" y="2350333"/>
            <a:ext cx="1268511" cy="1189747"/>
          </a:xfrm>
          <a:prstGeom prst="rect">
            <a:avLst/>
          </a:prstGeom>
        </p:spPr>
      </p:pic>
      <p:pic>
        <p:nvPicPr>
          <p:cNvPr id="8" name="Obraz 7" descr="Strzałka wskazująca w prawo z hiperlinkiem do blogu zespołu programu PowerPoint. Wybierz obraz, aby odwiedzić blog zespołu programu PowerPoint ">
            <a:hlinkClick r:id="rId3" tooltip="Zaznacz tutaj, aby odwiedzić blog zespołu programu PowerPoint.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39" y="3566804"/>
            <a:ext cx="661940" cy="661940"/>
          </a:xfrm>
          <a:prstGeom prst="rect">
            <a:avLst/>
          </a:prstGeom>
        </p:spPr>
      </p:pic>
      <p:pic>
        <p:nvPicPr>
          <p:cNvPr id="7" name="Obraz 6" descr="Strzałka wskazująca w prawo z hiperlinkiem do bezpłatnego szkolenia dotyczącego programu PowerPoint. Wybierz obraz, aby uzyskać dostęp bezpłatnego szkolenia dotyczącego programu PowerPoint">
            <a:hlinkClick r:id="rId4" tooltip="Zaznacz tutaj, aby przejść do bezpłatnego szkolenia dotyczącego programu PowerPoint.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348" y="4252716"/>
            <a:ext cx="661940" cy="661940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541611" y="5738132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pl-PL" sz="1400">
                <a:latin typeface="Segoe UI Light" panose="020B0502040204020203" pitchFamily="34" charset="0"/>
                <a:cs typeface="Segoe UI Light" panose="020B0502040204020203" pitchFamily="34" charset="0"/>
              </a:rPr>
              <a:t>WYBIERZ TĘ STRZAŁKĘ W TRYBIE POKAZU SLAJDÓW</a:t>
            </a:r>
          </a:p>
        </p:txBody>
      </p:sp>
      <p:pic>
        <p:nvPicPr>
          <p:cNvPr id="11" name="Obraz 10" descr="Sugestie w polu Powiedz mi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932246" y="2694183"/>
            <a:ext cx="2574259" cy="14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Dokument powitaln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7327_TF10001108_Win32" id="{8A3B89E0-784D-4F84-B23C-7A78E9274750}" vid="{5D37CE29-7058-4BFE-9731-9832083626C1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{7EC7AB75-3F92-43BC-AE61-539A85916333}tf10001108_win32</Template>
  <TotalTime>75</TotalTime>
  <Words>638</Words>
  <Application>Microsoft Office PowerPoint</Application>
  <PresentationFormat>Panoramiczny</PresentationFormat>
  <Paragraphs>77</Paragraphs>
  <Slides>9</Slides>
  <Notes>9</Notes>
  <HiddenSlides>0</HiddenSlides>
  <MMClips>1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Segoe UI Semibold</vt:lpstr>
      <vt:lpstr>Dokument powitalny</vt:lpstr>
      <vt:lpstr>Moduły systemu ALFARD</vt:lpstr>
      <vt:lpstr>Projektant ułatwia realizację pomysłów</vt:lpstr>
      <vt:lpstr>Jak korzystać z Projektanta programu PowerPoint</vt:lpstr>
      <vt:lpstr>Płynna zmiana</vt:lpstr>
      <vt:lpstr>Konfigurowanie funkcji Płynna zmiana</vt:lpstr>
      <vt:lpstr>Współpraca w czasie rzeczywistym</vt:lpstr>
      <vt:lpstr>Bardzo dobrze znasz funkcję Powiedz mi</vt:lpstr>
      <vt:lpstr>Wyszukiwanie bez opuszczania slajdów</vt:lpstr>
      <vt:lpstr>Masz więcej pytań dotyczących programu PowerPoint?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Moduły systemu ALFARD</dc:title>
  <dc:creator>Irena</dc:creator>
  <cp:keywords/>
  <cp:lastModifiedBy>Irena</cp:lastModifiedBy>
  <cp:revision>8</cp:revision>
  <dcterms:created xsi:type="dcterms:W3CDTF">2025-04-22T11:05:44Z</dcterms:created>
  <dcterms:modified xsi:type="dcterms:W3CDTF">2025-04-22T12:20:59Z</dcterms:modified>
  <cp:version/>
</cp:coreProperties>
</file>